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56" r:id="rId2"/>
    <p:sldId id="257" r:id="rId3"/>
    <p:sldId id="259" r:id="rId4"/>
    <p:sldId id="260" r:id="rId5"/>
    <p:sldId id="269" r:id="rId6"/>
    <p:sldId id="262" r:id="rId7"/>
    <p:sldId id="264" r:id="rId8"/>
    <p:sldId id="265" r:id="rId9"/>
    <p:sldId id="267" r:id="rId10"/>
    <p:sldId id="268" r:id="rId11"/>
    <p:sldId id="270" r:id="rId12"/>
    <p:sldId id="272" r:id="rId13"/>
    <p:sldId id="273" r:id="rId14"/>
    <p:sldId id="278" r:id="rId15"/>
    <p:sldId id="276" r:id="rId16"/>
    <p:sldId id="279" r:id="rId17"/>
    <p:sldId id="280" r:id="rId18"/>
    <p:sldId id="282" r:id="rId19"/>
    <p:sldId id="284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7" autoAdjust="0"/>
    <p:restoredTop sz="94660"/>
  </p:normalViewPr>
  <p:slideViewPr>
    <p:cSldViewPr snapToGrid="0">
      <p:cViewPr varScale="1">
        <p:scale>
          <a:sx n="69" d="100"/>
          <a:sy n="69" d="100"/>
        </p:scale>
        <p:origin x="576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11E9E-CA8F-4A58-AA37-D999824B6AEA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80643-1DB0-4AF6-8D5E-5452EFC0E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02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33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1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22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6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39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40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72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45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7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15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1772B-B9CE-421D-915D-DB6267A45BA6}" type="datetimeFigureOut">
              <a:rPr lang="en-US" smtClean="0"/>
              <a:t>1/4/2021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469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slideLayout" Target="../slideLayouts/slideLayout2.xml"/><Relationship Id="rId1" Type="http://schemas.openxmlformats.org/officeDocument/2006/relationships/video" Target="https://www.youtube.com/embed/may2s9j4RLk" TargetMode="External"/><Relationship Id="rId4" Type="http://schemas.openxmlformats.org/officeDocument/2006/relationships/image" Target="../media/image11.jpe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2.m4a"/><Relationship Id="rId7" Type="http://schemas.openxmlformats.org/officeDocument/2006/relationships/image" Target="../media/image4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5.m4a"/><Relationship Id="rId7" Type="http://schemas.openxmlformats.org/officeDocument/2006/relationships/image" Target="../media/image4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5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4" Type="http://schemas.openxmlformats.org/officeDocument/2006/relationships/image" Target="../media/image4.png"/></Relationships>
</file>

<file path=ppt/slides/_rels/slide16.xml.rels><?xml version="1.0" encoding="UTF-8" standalone="yes"?>
<Relationships xmlns="http://schemas.openxmlformats.org/package/2006/relationships"><Relationship Id="rId3" Type="http://schemas.microsoft.com/office/2007/relationships/media" Target="../media/media19.m4a"/><Relationship Id="rId7" Type="http://schemas.openxmlformats.org/officeDocument/2006/relationships/image" Target="../media/image4.png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1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9.m4a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audio" Target="../media/media23.m4a"/><Relationship Id="rId3" Type="http://schemas.microsoft.com/office/2007/relationships/media" Target="../media/media21.m4a"/><Relationship Id="rId7" Type="http://schemas.microsoft.com/office/2007/relationships/media" Target="../media/media23.m4a"/><Relationship Id="rId12" Type="http://schemas.openxmlformats.org/officeDocument/2006/relationships/image" Target="../media/image4.png"/><Relationship Id="rId2" Type="http://schemas.openxmlformats.org/officeDocument/2006/relationships/audio" Target="../media/media20.m4a"/><Relationship Id="rId1" Type="http://schemas.microsoft.com/office/2007/relationships/media" Target="../media/media20.m4a"/><Relationship Id="rId6" Type="http://schemas.openxmlformats.org/officeDocument/2006/relationships/audio" Target="../media/media22.m4a"/><Relationship Id="rId11" Type="http://schemas.openxmlformats.org/officeDocument/2006/relationships/image" Target="../media/image16.png"/><Relationship Id="rId5" Type="http://schemas.microsoft.com/office/2007/relationships/media" Target="../media/media22.m4a"/><Relationship Id="rId10" Type="http://schemas.openxmlformats.org/officeDocument/2006/relationships/image" Target="../media/image15.png"/><Relationship Id="rId4" Type="http://schemas.openxmlformats.org/officeDocument/2006/relationships/audio" Target="../media/media21.m4a"/><Relationship Id="rId9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4.m4a"/><Relationship Id="rId1" Type="http://schemas.microsoft.com/office/2007/relationships/media" Target="../media/media24.m4a"/><Relationship Id="rId4" Type="http://schemas.openxmlformats.org/officeDocument/2006/relationships/image" Target="../media/image4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4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5.m4a"/><Relationship Id="rId7" Type="http://schemas.openxmlformats.org/officeDocument/2006/relationships/image" Target="../media/image4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7.m4a"/><Relationship Id="rId7" Type="http://schemas.openxmlformats.org/officeDocument/2006/relationships/image" Target="../media/image4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0.m4a"/><Relationship Id="rId7" Type="http://schemas.openxmlformats.org/officeDocument/2006/relationships/image" Target="../media/image4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768662" y="1122363"/>
            <a:ext cx="3899338" cy="2387600"/>
          </a:xfrm>
        </p:spPr>
        <p:txBody>
          <a:bodyPr/>
          <a:lstStyle/>
          <a:p>
            <a:r>
              <a:rPr lang="en-US" dirty="0"/>
              <a:t>Unit 2 Family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7099736" y="3575763"/>
            <a:ext cx="3373821" cy="1655762"/>
          </a:xfrm>
        </p:spPr>
        <p:txBody>
          <a:bodyPr>
            <a:normAutofit/>
          </a:bodyPr>
          <a:lstStyle/>
          <a:p>
            <a:r>
              <a:rPr lang="zh-CN" altLang="en-US" sz="4800" dirty="0">
                <a:solidFill>
                  <a:srgbClr val="FF0000"/>
                </a:solidFill>
              </a:rPr>
              <a:t>家庭</a:t>
            </a:r>
            <a:endParaRPr lang="en-US" sz="4800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8116" y="622964"/>
            <a:ext cx="4175167" cy="57204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489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8158"/>
          </a:xfrm>
        </p:spPr>
        <p:txBody>
          <a:bodyPr/>
          <a:lstStyle/>
          <a:p>
            <a:r>
              <a:rPr lang="en-US" dirty="0"/>
              <a:t>Integration</a:t>
            </a:r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5548044" y="620712"/>
            <a:ext cx="5973395" cy="5735730"/>
          </a:xfrm>
          <a:prstGeom prst="rect">
            <a:avLst/>
          </a:prstGeom>
        </p:spPr>
      </p:pic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https://binged.it/2x3uXKb)</a:t>
            </a:r>
          </a:p>
        </p:txBody>
      </p:sp>
      <p:pic>
        <p:nvPicPr>
          <p:cNvPr id="10" name="may2s9j4RLk"/>
          <p:cNvPicPr>
            <a:picLocks noRot="1" noChangeAspect="1"/>
          </p:cNvPicPr>
          <p:nvPr>
            <a:videoFile r:link="rId1"/>
          </p:nvPr>
        </p:nvPicPr>
        <p:blipFill>
          <a:blip r:embed="rId4"/>
          <a:stretch>
            <a:fillRect/>
          </a:stretch>
        </p:blipFill>
        <p:spPr>
          <a:xfrm>
            <a:off x="925530" y="2688459"/>
            <a:ext cx="3805148" cy="2140396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008993" y="1403131"/>
            <a:ext cx="334229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Literacy: Chinese Zodiac</a:t>
            </a:r>
          </a:p>
        </p:txBody>
      </p:sp>
    </p:spTree>
    <p:extLst>
      <p:ext uri="{BB962C8B-B14F-4D97-AF65-F5344CB8AC3E}">
        <p14:creationId xmlns:p14="http://schemas.microsoft.com/office/powerpoint/2010/main" val="33572643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754227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III: Inquire Family Member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模块三：问家人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9" name="Content Placeholder 8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38200" y="1483877"/>
            <a:ext cx="9335300" cy="5034834"/>
          </a:xfrm>
          <a:prstGeom prst="rect">
            <a:avLst/>
          </a:prstGeom>
        </p:spPr>
      </p:pic>
      <p:pic>
        <p:nvPicPr>
          <p:cNvPr id="11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774621" y="6098628"/>
            <a:ext cx="304800" cy="3048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96000" y="6098628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738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557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38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6456452" cy="466347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</a:rPr>
              <a:t>有： </a:t>
            </a:r>
            <a:r>
              <a:rPr lang="en-US" altLang="zh-CN" dirty="0"/>
              <a:t>a</a:t>
            </a:r>
            <a:r>
              <a:rPr lang="en-US" dirty="0"/>
              <a:t> verb, can indicate the existence of something in a certain place. The pattern is, </a:t>
            </a:r>
          </a:p>
          <a:p>
            <a:pPr marL="0" indent="0">
              <a:buNone/>
            </a:pPr>
            <a:r>
              <a:rPr lang="en-US" dirty="0"/>
              <a:t>place word + </a:t>
            </a:r>
            <a:r>
              <a:rPr lang="zh-CN" altLang="en-US" dirty="0"/>
              <a:t>有</a:t>
            </a:r>
            <a:r>
              <a:rPr lang="en-US" dirty="0"/>
              <a:t> + noun phrase</a:t>
            </a:r>
          </a:p>
          <a:p>
            <a:pPr marL="0" indent="0">
              <a:buNone/>
            </a:pPr>
            <a:r>
              <a:rPr lang="zh-CN" altLang="en-US" dirty="0"/>
              <a:t>     你家</a:t>
            </a:r>
            <a:r>
              <a:rPr lang="en-US" dirty="0"/>
              <a:t>        </a:t>
            </a:r>
            <a:r>
              <a:rPr lang="zh-CN" altLang="en-US" dirty="0"/>
              <a:t>有</a:t>
            </a:r>
            <a:r>
              <a:rPr lang="en-US" dirty="0"/>
              <a:t>            </a:t>
            </a:r>
            <a:r>
              <a:rPr lang="zh-CN" altLang="en-US" dirty="0"/>
              <a:t>几口人</a:t>
            </a:r>
            <a:r>
              <a:rPr lang="en-US" altLang="zh-CN" dirty="0"/>
              <a:t>?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(lit. In your family, there are how many people?)</a:t>
            </a:r>
          </a:p>
          <a:p>
            <a:pPr marL="0" indent="0">
              <a:buNone/>
            </a:pPr>
            <a:r>
              <a:rPr lang="zh-CN" altLang="en-US" dirty="0"/>
              <a:t>你有几个哥哥？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张阿姨有几个孩子？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你家有几只狗？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COCC</a:t>
            </a:r>
            <a:r>
              <a:rPr lang="zh-CN" altLang="en-US" dirty="0"/>
              <a:t>有几位中文老师？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这儿有几位病人？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2693999"/>
              </p:ext>
            </p:extLst>
          </p:nvPr>
        </p:nvGraphicFramePr>
        <p:xfrm>
          <a:off x="7417941" y="1397000"/>
          <a:ext cx="4043589" cy="3784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3589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489390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329521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dirty="0"/>
                        <a:t>Students</a:t>
                      </a:r>
                      <a:r>
                        <a:rPr lang="en-US" sz="2000" baseline="0" dirty="0"/>
                        <a:t> pair up.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baseline="0" dirty="0"/>
                        <a:t>Student A reads the questions (on the left) and write down the answer. 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baseline="0" dirty="0"/>
                        <a:t>Student B askes student A the questions(on the left) and write down the numbers he/she hear. </a:t>
                      </a:r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547945" y="563617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7010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37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</a:t>
            </a:r>
            <a:r>
              <a:rPr lang="en-US" altLang="zh-CN" dirty="0">
                <a:solidFill>
                  <a:srgbClr val="C00000"/>
                </a:solidFill>
              </a:rPr>
              <a:t>II</a:t>
            </a:r>
            <a:r>
              <a:rPr lang="en-US" dirty="0">
                <a:solidFill>
                  <a:srgbClr val="C00000"/>
                </a:solidFill>
              </a:rPr>
              <a:t>: Inquire Family Member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模块三：问家人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1690688"/>
            <a:ext cx="10515600" cy="2830725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049000" y="4216613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58456" y="421661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240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0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418897"/>
            <a:ext cx="6918789" cy="4663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</a:rPr>
              <a:t>有</a:t>
            </a:r>
            <a:r>
              <a:rPr lang="en-US" altLang="zh-CN" dirty="0">
                <a:solidFill>
                  <a:srgbClr val="FF0000"/>
                </a:solidFill>
              </a:rPr>
              <a:t>…</a:t>
            </a:r>
            <a:r>
              <a:rPr lang="zh-CN" altLang="en-US" dirty="0">
                <a:solidFill>
                  <a:srgbClr val="FF0000"/>
                </a:solidFill>
              </a:rPr>
              <a:t>吗？</a:t>
            </a:r>
            <a:endParaRPr lang="en-US" dirty="0"/>
          </a:p>
          <a:p>
            <a:pPr marL="0" indent="0">
              <a:buNone/>
            </a:pPr>
            <a:r>
              <a:rPr lang="zh-CN" altLang="en-US" dirty="0"/>
              <a:t>你有哥哥吗？你有几个哥哥？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张阿姨有孩子吗？张阿姨有几个孩子？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你家有狗吗？你家有几只狗？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COCC</a:t>
            </a:r>
            <a:r>
              <a:rPr lang="zh-CN" altLang="en-US" dirty="0"/>
              <a:t>有中文老师吗？有几位？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这儿有病人吗？有几位？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r>
              <a:rPr lang="en-US" altLang="zh-CN" dirty="0">
                <a:solidFill>
                  <a:srgbClr val="FF0000"/>
                </a:solidFill>
              </a:rPr>
              <a:t>Note: Do NOT use number words in a yes/no question.</a:t>
            </a:r>
          </a:p>
          <a:p>
            <a:pPr marL="0" indent="0">
              <a:buNone/>
            </a:pP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95482251"/>
              </p:ext>
            </p:extLst>
          </p:nvPr>
        </p:nvGraphicFramePr>
        <p:xfrm>
          <a:off x="7068207" y="1198179"/>
          <a:ext cx="4285593" cy="27799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285593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522007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225798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dirty="0"/>
                        <a:t>Students</a:t>
                      </a:r>
                      <a:r>
                        <a:rPr lang="en-US" sz="2000" baseline="0" dirty="0"/>
                        <a:t> pair up.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baseline="0" dirty="0"/>
                        <a:t>Student B</a:t>
                      </a:r>
                      <a:r>
                        <a:rPr lang="en-US" altLang="zh-CN" sz="2000" baseline="0" dirty="0"/>
                        <a:t> asks student A the questions (on the left). Student A answer with truth.</a:t>
                      </a:r>
                      <a:endParaRPr lang="en-US" sz="20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381297" y="4196256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167523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7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648308" cy="4663473"/>
          </a:xfrm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zh-CN" altLang="en-US" dirty="0">
                <a:solidFill>
                  <a:srgbClr val="FF0000"/>
                </a:solidFill>
              </a:rPr>
              <a:t>个</a:t>
            </a:r>
            <a:r>
              <a:rPr lang="zh-CN" altLang="en-US" dirty="0"/>
              <a:t>，</a:t>
            </a:r>
            <a:r>
              <a:rPr lang="en-US" dirty="0"/>
              <a:t> is a measure word. In English, most nouns can be counted directly, i.e., “one dog.” In Chinese a so-called measure word, also called “classifier,” is used between number words (one, two…) </a:t>
            </a:r>
            <a:r>
              <a:rPr lang="zh-CN" altLang="en-US" dirty="0"/>
              <a:t>／</a:t>
            </a:r>
            <a:r>
              <a:rPr lang="en-US" dirty="0"/>
              <a:t>specifiers (this, that…) and nouns. The pattern is</a:t>
            </a:r>
            <a:r>
              <a:rPr lang="zh-CN" altLang="en-US" dirty="0"/>
              <a:t>：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Number Word + Measure Word + Noun</a:t>
            </a:r>
          </a:p>
          <a:p>
            <a:pPr marL="0" indent="0">
              <a:buNone/>
            </a:pPr>
            <a:r>
              <a:rPr lang="en-US" dirty="0"/>
              <a:t>      </a:t>
            </a:r>
            <a:r>
              <a:rPr lang="zh-CN" altLang="en-US" dirty="0"/>
              <a:t>一</a:t>
            </a:r>
            <a:r>
              <a:rPr lang="en-US" dirty="0"/>
              <a:t>       </a:t>
            </a:r>
            <a:r>
              <a:rPr lang="zh-CN" altLang="en-US" dirty="0"/>
              <a:t>个</a:t>
            </a:r>
            <a:r>
              <a:rPr lang="en-US" dirty="0"/>
              <a:t>            </a:t>
            </a:r>
            <a:r>
              <a:rPr lang="zh-CN" altLang="en-US" dirty="0"/>
              <a:t>妹妹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(lit. “one younger sister”)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altLang="zh-CN" dirty="0"/>
              <a:t>M</a:t>
            </a:r>
            <a:r>
              <a:rPr lang="en-US" dirty="0"/>
              <a:t>ore examples,</a:t>
            </a:r>
          </a:p>
          <a:p>
            <a:pPr marL="0" indent="0">
              <a:buNone/>
            </a:pPr>
            <a:r>
              <a:rPr lang="zh-CN" altLang="en-US" dirty="0"/>
              <a:t>一只狗</a:t>
            </a:r>
            <a:r>
              <a:rPr lang="en-US" dirty="0"/>
              <a:t>             </a:t>
            </a:r>
            <a:r>
              <a:rPr lang="zh-CN" altLang="en-US" dirty="0"/>
              <a:t>五口人             三位先生 </a:t>
            </a:r>
            <a:endParaRPr lang="en-US" dirty="0"/>
          </a:p>
          <a:p>
            <a:pPr marL="0" indent="0">
              <a:buNone/>
            </a:pPr>
            <a:r>
              <a:rPr lang="zh-CN" altLang="en-US" dirty="0"/>
              <a:t>这位老师         这个妹妹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602974" y="569923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9228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47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</a:t>
            </a:r>
            <a:r>
              <a:rPr lang="en-US" altLang="zh-CN" dirty="0">
                <a:solidFill>
                  <a:srgbClr val="C00000"/>
                </a:solidFill>
              </a:rPr>
              <a:t>V</a:t>
            </a:r>
            <a:r>
              <a:rPr lang="en-US" dirty="0">
                <a:solidFill>
                  <a:srgbClr val="C00000"/>
                </a:solidFill>
              </a:rPr>
              <a:t>: Inquire Pets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模块四：问宠物</a:t>
            </a:r>
            <a:endParaRPr lang="en-US" b="1" dirty="0">
              <a:solidFill>
                <a:srgbClr val="C0000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1690688"/>
            <a:ext cx="10515600" cy="2333925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67697" y="3660228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600497" y="364709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75133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1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13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2269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</a:t>
            </a:r>
            <a:r>
              <a:rPr lang="en-US" altLang="zh-CN" dirty="0">
                <a:solidFill>
                  <a:srgbClr val="C00000"/>
                </a:solidFill>
              </a:rPr>
              <a:t>V</a:t>
            </a:r>
            <a:r>
              <a:rPr lang="en-US" dirty="0">
                <a:solidFill>
                  <a:srgbClr val="C00000"/>
                </a:solidFill>
              </a:rPr>
              <a:t>: Inquire Pets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模块四：问宠物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10"/>
          <a:stretch>
            <a:fillRect/>
          </a:stretch>
        </p:blipFill>
        <p:spPr>
          <a:xfrm>
            <a:off x="922284" y="1397293"/>
            <a:ext cx="10515600" cy="2359698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922284" y="3756991"/>
            <a:ext cx="10515600" cy="2337949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978055" y="3376448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710855" y="3376448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0978055" y="5736146"/>
            <a:ext cx="304800" cy="304800"/>
          </a:xfrm>
          <a:prstGeom prst="rect">
            <a:avLst/>
          </a:prstGeom>
        </p:spPr>
      </p:pic>
      <p:pic>
        <p:nvPicPr>
          <p:cNvPr id="7" name="Recorded Sound">
            <a:hlinkClick r:id="" action="ppaction://media"/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6737131" y="5668286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19409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1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02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23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20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1" fill="hold">
                      <p:stCondLst>
                        <p:cond delay="0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4" dur="7132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audio>
              <p:cMediaNode vol="80000">
                <p:cTn id="2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199" y="1418897"/>
            <a:ext cx="6918789" cy="466347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zh-CN" altLang="en-US" dirty="0"/>
              <a:t>你有宠物吗？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你有狗吗？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你有猫吗？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你有几只</a:t>
            </a:r>
            <a:r>
              <a:rPr lang="en-US" altLang="zh-CN" dirty="0"/>
              <a:t>X?</a:t>
            </a:r>
          </a:p>
          <a:p>
            <a:pPr marL="0" indent="0">
              <a:buNone/>
            </a:pPr>
            <a:r>
              <a:rPr lang="zh-CN" altLang="en-US" dirty="0"/>
              <a:t>你最喜欢什么动物？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你喜欢狗吗？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你喜欢猫吗？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37687347"/>
              </p:ext>
            </p:extLst>
          </p:nvPr>
        </p:nvGraphicFramePr>
        <p:xfrm>
          <a:off x="6584731" y="1213945"/>
          <a:ext cx="4351557" cy="43283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351557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477392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3850947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baseline="0" dirty="0"/>
                        <a:t>Conduct a survey and find out: 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000" baseline="0" dirty="0"/>
                        <a:t>1. How many people in the class have pets?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000" baseline="0" dirty="0"/>
                        <a:t>2. What is the most popular pet?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000" baseline="0" dirty="0"/>
                        <a:t>3. How many people in the class have cats?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sz="2000" baseline="0" dirty="0"/>
                        <a:t>4. How many people in the class have dogs?</a:t>
                      </a:r>
                      <a:endParaRPr lang="en-US" sz="20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54718" y="509488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931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84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2034"/>
          </a:xfrm>
        </p:spPr>
        <p:txBody>
          <a:bodyPr/>
          <a:lstStyle/>
          <a:p>
            <a:r>
              <a:rPr lang="en-US" dirty="0"/>
              <a:t>Integration: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229710"/>
            <a:ext cx="10515600" cy="2422635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Interview: X’s family</a:t>
            </a:r>
          </a:p>
        </p:txBody>
      </p:sp>
      <p:graphicFrame>
        <p:nvGraphicFramePr>
          <p:cNvPr id="4" name="Table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97575219"/>
              </p:ext>
            </p:extLst>
          </p:nvPr>
        </p:nvGraphicFramePr>
        <p:xfrm>
          <a:off x="912648" y="1614797"/>
          <a:ext cx="10149489" cy="1752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49927">
                  <a:extLst>
                    <a:ext uri="{9D8B030D-6E8A-4147-A177-3AD203B41FA5}">
                      <a16:colId xmlns:a16="http://schemas.microsoft.com/office/drawing/2014/main" val="1477363677"/>
                    </a:ext>
                  </a:extLst>
                </a:gridCol>
                <a:gridCol w="1449927">
                  <a:extLst>
                    <a:ext uri="{9D8B030D-6E8A-4147-A177-3AD203B41FA5}">
                      <a16:colId xmlns:a16="http://schemas.microsoft.com/office/drawing/2014/main" val="3848916209"/>
                    </a:ext>
                  </a:extLst>
                </a:gridCol>
                <a:gridCol w="1449927">
                  <a:extLst>
                    <a:ext uri="{9D8B030D-6E8A-4147-A177-3AD203B41FA5}">
                      <a16:colId xmlns:a16="http://schemas.microsoft.com/office/drawing/2014/main" val="2997770899"/>
                    </a:ext>
                  </a:extLst>
                </a:gridCol>
                <a:gridCol w="1449927">
                  <a:extLst>
                    <a:ext uri="{9D8B030D-6E8A-4147-A177-3AD203B41FA5}">
                      <a16:colId xmlns:a16="http://schemas.microsoft.com/office/drawing/2014/main" val="2454728347"/>
                    </a:ext>
                  </a:extLst>
                </a:gridCol>
                <a:gridCol w="1449927">
                  <a:extLst>
                    <a:ext uri="{9D8B030D-6E8A-4147-A177-3AD203B41FA5}">
                      <a16:colId xmlns:a16="http://schemas.microsoft.com/office/drawing/2014/main" val="1496438273"/>
                    </a:ext>
                  </a:extLst>
                </a:gridCol>
                <a:gridCol w="1449927">
                  <a:extLst>
                    <a:ext uri="{9D8B030D-6E8A-4147-A177-3AD203B41FA5}">
                      <a16:colId xmlns:a16="http://schemas.microsoft.com/office/drawing/2014/main" val="3920750726"/>
                    </a:ext>
                  </a:extLst>
                </a:gridCol>
                <a:gridCol w="1449927">
                  <a:extLst>
                    <a:ext uri="{9D8B030D-6E8A-4147-A177-3AD203B41FA5}">
                      <a16:colId xmlns:a16="http://schemas.microsoft.com/office/drawing/2014/main" val="3285778788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r>
                        <a:rPr lang="en-US" dirty="0"/>
                        <a:t>member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surname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Full name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age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zodiac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pets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Favorite animals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188235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7166220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1847252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897684"/>
                  </a:ext>
                </a:extLst>
              </a:tr>
            </a:tbl>
          </a:graphicData>
        </a:graphic>
      </p:graphicFrame>
      <p:sp>
        <p:nvSpPr>
          <p:cNvPr id="5" name="TextBox 4"/>
          <p:cNvSpPr txBox="1"/>
          <p:nvPr/>
        </p:nvSpPr>
        <p:spPr>
          <a:xfrm>
            <a:off x="1182414" y="3810000"/>
            <a:ext cx="9879723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 sz="2000" dirty="0"/>
              <a:t>Students create interview questions list.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Students pair up.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Student A interviews student B with the questions.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Both of the students collaborate to fill out the chart.</a:t>
            </a:r>
          </a:p>
          <a:p>
            <a:pPr marL="285750" indent="-285750">
              <a:buFontTx/>
              <a:buChar char="-"/>
            </a:pPr>
            <a:r>
              <a:rPr lang="en-US" sz="2000" dirty="0"/>
              <a:t>Student A presents student B’s family members. </a:t>
            </a:r>
          </a:p>
        </p:txBody>
      </p:sp>
    </p:spTree>
    <p:extLst>
      <p:ext uri="{BB962C8B-B14F-4D97-AF65-F5344CB8AC3E}">
        <p14:creationId xmlns:p14="http://schemas.microsoft.com/office/powerpoint/2010/main" val="4058828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10515600" cy="38229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039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I: Inquire Names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模块一：问姓名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1690688"/>
            <a:ext cx="10515600" cy="2954284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88565" y="4340172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306207" y="434017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530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36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03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466347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Question word: </a:t>
            </a:r>
            <a:r>
              <a:rPr lang="zh-CN" altLang="en-US" dirty="0">
                <a:solidFill>
                  <a:srgbClr val="FF0000"/>
                </a:solidFill>
              </a:rPr>
              <a:t>什么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dirty="0"/>
              <a:t>Q: </a:t>
            </a:r>
            <a:r>
              <a:rPr lang="zh-CN" altLang="en-US" dirty="0"/>
              <a:t>你   叫    什么（名字）？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A: </a:t>
            </a:r>
            <a:r>
              <a:rPr lang="zh-CN" altLang="en-US" dirty="0"/>
              <a:t>我   叫     安大为。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Drill</a:t>
            </a:r>
            <a:r>
              <a:rPr lang="zh-CN" altLang="en-US" dirty="0"/>
              <a:t>： 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这是什么（字）？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20403216"/>
              </p:ext>
            </p:extLst>
          </p:nvPr>
        </p:nvGraphicFramePr>
        <p:xfrm>
          <a:off x="6369270" y="1008993"/>
          <a:ext cx="5055476" cy="493986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5055476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608216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4331646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dirty="0"/>
                        <a:t>Students</a:t>
                      </a:r>
                      <a:r>
                        <a:rPr lang="en-US" sz="2000" baseline="0" dirty="0"/>
                        <a:t> pair up;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baseline="0" dirty="0"/>
                        <a:t>Students ask each other what the other’s name is ;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baseline="0" dirty="0"/>
                        <a:t>Each pair of student has some vocabulary flash cards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baseline="0" dirty="0"/>
                        <a:t>Student A asks student B “What words is this?” in CHINESE</a:t>
                      </a:r>
                      <a:endParaRPr lang="en-US" sz="20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63610" y="545224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62802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41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I: Inquire Names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模块一：问姓名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1690688"/>
            <a:ext cx="10515600" cy="3679168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67545" y="5016062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52745" y="501606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45676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60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76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II: Inquire Age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模块二：问年龄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1690688"/>
            <a:ext cx="10515600" cy="2335671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57034" y="3721559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772400" y="372155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5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0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60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466347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Question word: </a:t>
            </a:r>
            <a:r>
              <a:rPr lang="zh-CN" altLang="en-US" dirty="0">
                <a:solidFill>
                  <a:srgbClr val="FF0000"/>
                </a:solidFill>
              </a:rPr>
              <a:t>多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dirty="0"/>
              <a:t>Q: </a:t>
            </a:r>
            <a:r>
              <a:rPr lang="zh-CN" altLang="en-US" dirty="0"/>
              <a:t>你   </a:t>
            </a:r>
            <a:r>
              <a:rPr lang="zh-CN" altLang="en-US" dirty="0">
                <a:solidFill>
                  <a:srgbClr val="FF0000"/>
                </a:solidFill>
              </a:rPr>
              <a:t>多</a:t>
            </a:r>
            <a:r>
              <a:rPr lang="zh-CN" altLang="en-US" dirty="0"/>
              <a:t>   大？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A: </a:t>
            </a:r>
            <a:r>
              <a:rPr lang="zh-CN" altLang="en-US" dirty="0"/>
              <a:t>我  </a:t>
            </a:r>
            <a:r>
              <a:rPr lang="zh-CN" altLang="en-US" u="sng" dirty="0"/>
              <a:t>    </a:t>
            </a:r>
            <a:r>
              <a:rPr lang="zh-CN" altLang="en-US" dirty="0"/>
              <a:t> 岁。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Drill</a:t>
            </a:r>
            <a:r>
              <a:rPr lang="zh-CN" altLang="en-US" dirty="0"/>
              <a:t>： 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你妈妈多大？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你爸爸多大？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李阿姨多大？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张文山多大</a:t>
            </a:r>
            <a:r>
              <a:rPr lang="en-US" altLang="zh-CN" dirty="0"/>
              <a:t>?</a:t>
            </a:r>
          </a:p>
          <a:p>
            <a:pPr marL="0" indent="0">
              <a:buNone/>
            </a:pPr>
            <a:r>
              <a:rPr lang="zh-CN" altLang="en-US" dirty="0"/>
              <a:t>你的孩子多大？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63024367"/>
              </p:ext>
            </p:extLst>
          </p:nvPr>
        </p:nvGraphicFramePr>
        <p:xfrm>
          <a:off x="6374525" y="1376854"/>
          <a:ext cx="4561764" cy="419071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61764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594076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3194359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dirty="0"/>
                        <a:t>Students</a:t>
                      </a:r>
                      <a:r>
                        <a:rPr lang="en-US" sz="2000" baseline="0" dirty="0"/>
                        <a:t> pair up.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baseline="0" dirty="0"/>
                        <a:t>Students ask each other’s age.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baseline="0" dirty="0"/>
                        <a:t>Students drill the questions on left.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baseline="0" dirty="0"/>
                        <a:t>Two pairs of students perform the Q&amp;A in front of the class. And the rest students take a note of the ages while listening.</a:t>
                      </a:r>
                      <a:endParaRPr lang="en-US" sz="20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670331" y="5515304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31158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122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II: Inquire Age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模块二：问年龄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1690688"/>
            <a:ext cx="10515600" cy="385071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93973" y="5142186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68207" y="513430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22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2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0406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Integration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466347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Question word: </a:t>
            </a:r>
            <a:r>
              <a:rPr lang="zh-CN" altLang="en-US" dirty="0">
                <a:solidFill>
                  <a:srgbClr val="FF0000"/>
                </a:solidFill>
              </a:rPr>
              <a:t>几</a:t>
            </a:r>
            <a:endParaRPr lang="en-US" altLang="zh-CN" dirty="0">
              <a:solidFill>
                <a:srgbClr val="FF0000"/>
              </a:solidFill>
            </a:endParaRPr>
          </a:p>
          <a:p>
            <a:pPr marL="0" indent="0">
              <a:buNone/>
            </a:pPr>
            <a:r>
              <a:rPr lang="en-US" altLang="zh-CN" dirty="0"/>
              <a:t>Q: </a:t>
            </a:r>
            <a:r>
              <a:rPr lang="zh-CN" altLang="en-US" dirty="0"/>
              <a:t>你   </a:t>
            </a:r>
            <a:r>
              <a:rPr lang="zh-CN" altLang="en-US" dirty="0">
                <a:solidFill>
                  <a:srgbClr val="FF0000"/>
                </a:solidFill>
              </a:rPr>
              <a:t>几</a:t>
            </a:r>
            <a:r>
              <a:rPr lang="zh-CN" altLang="en-US" dirty="0"/>
              <a:t>   岁？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A: </a:t>
            </a:r>
            <a:r>
              <a:rPr lang="zh-CN" altLang="en-US" dirty="0"/>
              <a:t>我  </a:t>
            </a:r>
            <a:r>
              <a:rPr lang="zh-CN" altLang="en-US" u="sng" dirty="0"/>
              <a:t>    </a:t>
            </a:r>
            <a:r>
              <a:rPr lang="zh-CN" altLang="en-US" dirty="0"/>
              <a:t> 岁。</a:t>
            </a:r>
            <a:endParaRPr lang="en-US" altLang="zh-CN" dirty="0"/>
          </a:p>
          <a:p>
            <a:pPr marL="0" indent="0">
              <a:buNone/>
            </a:pPr>
            <a:r>
              <a:rPr lang="en-US" altLang="zh-CN" dirty="0"/>
              <a:t>Drill</a:t>
            </a:r>
            <a:r>
              <a:rPr lang="zh-CN" altLang="en-US" dirty="0"/>
              <a:t>： 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几个？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099777500"/>
              </p:ext>
            </p:extLst>
          </p:nvPr>
        </p:nvGraphicFramePr>
        <p:xfrm>
          <a:off x="7543241" y="596460"/>
          <a:ext cx="4043363" cy="24348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043363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277687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1977658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dirty="0"/>
                        <a:t>Students</a:t>
                      </a:r>
                      <a:r>
                        <a:rPr lang="en-US" sz="2000" baseline="0" dirty="0"/>
                        <a:t> pair up.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2000" baseline="0" dirty="0"/>
                        <a:t>Students ask and answer questions basing on the pictures.</a:t>
                      </a:r>
                      <a:endParaRPr lang="en-US" sz="20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66625" y="2326990"/>
            <a:ext cx="8258687" cy="390712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3"/>
          <a:srcRect l="13065" t="5971"/>
          <a:stretch/>
        </p:blipFill>
        <p:spPr>
          <a:xfrm>
            <a:off x="642182" y="1086260"/>
            <a:ext cx="6626475" cy="5328745"/>
          </a:xfrm>
          <a:prstGeom prst="rect">
            <a:avLst/>
          </a:prstGeom>
        </p:spPr>
      </p:pic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https://www.flickr.com/photos/nlireland/</a:t>
            </a:r>
          </a:p>
        </p:txBody>
      </p:sp>
    </p:spTree>
    <p:extLst>
      <p:ext uri="{BB962C8B-B14F-4D97-AF65-F5344CB8AC3E}">
        <p14:creationId xmlns:p14="http://schemas.microsoft.com/office/powerpoint/2010/main" val="17569269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3185</TotalTime>
  <Words>771</Words>
  <Application>Microsoft Office PowerPoint</Application>
  <PresentationFormat>Widescreen</PresentationFormat>
  <Paragraphs>120</Paragraphs>
  <Slides>19</Slides>
  <Notes>0</Notes>
  <HiddenSlides>0</HiddenSlides>
  <MMClips>25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等线</vt:lpstr>
      <vt:lpstr>等线 Light</vt:lpstr>
      <vt:lpstr>Arial</vt:lpstr>
      <vt:lpstr>Calibri</vt:lpstr>
      <vt:lpstr>Calibri Light</vt:lpstr>
      <vt:lpstr>Office Theme</vt:lpstr>
      <vt:lpstr>Unit 2 Family</vt:lpstr>
      <vt:lpstr>PowerPoint Presentation</vt:lpstr>
      <vt:lpstr>Module I: Inquire Names 模块一：问姓名</vt:lpstr>
      <vt:lpstr>Exercise</vt:lpstr>
      <vt:lpstr>Module I: Inquire Names 模块一：问姓名</vt:lpstr>
      <vt:lpstr>Module II: Inquire Age 模块二：问年龄</vt:lpstr>
      <vt:lpstr>Exercise</vt:lpstr>
      <vt:lpstr>Module II: Inquire Age 模块二：问年龄</vt:lpstr>
      <vt:lpstr>Integration</vt:lpstr>
      <vt:lpstr>Integration</vt:lpstr>
      <vt:lpstr>Module III: Inquire Family Member 模块三：问家人</vt:lpstr>
      <vt:lpstr>Exercise</vt:lpstr>
      <vt:lpstr>Module III: Inquire Family Member 模块三：问家人</vt:lpstr>
      <vt:lpstr>Exercise</vt:lpstr>
      <vt:lpstr>Exercise</vt:lpstr>
      <vt:lpstr>Module IV: Inquire Pets 模块四：问宠物</vt:lpstr>
      <vt:lpstr>Module IV: Inquire Pets 模块四：问宠物</vt:lpstr>
      <vt:lpstr>Integration</vt:lpstr>
      <vt:lpstr>Integration:</vt:lpstr>
    </vt:vector>
  </TitlesOfParts>
  <Company>College Campus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checkout</dc:creator>
  <cp:lastModifiedBy>altiris</cp:lastModifiedBy>
  <cp:revision>45</cp:revision>
  <dcterms:created xsi:type="dcterms:W3CDTF">2018-11-12T22:20:54Z</dcterms:created>
  <dcterms:modified xsi:type="dcterms:W3CDTF">2021-01-04T18:05:41Z</dcterms:modified>
</cp:coreProperties>
</file>